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8229600"/>
  <p:notesSz cx="8229600" cy="14630400"/>
  <p:embeddedFontLst>
    <p:embeddedFont>
      <p:font typeface="Geist"/>
      <p:regular r:id="rId14"/>
    </p:embeddedFont>
    <p:embeddedFont>
      <p:font typeface="Geist"/>
      <p:regular r:id="rId1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4" Type="http://schemas.openxmlformats.org/officeDocument/2006/relationships/font" Target="fonts/font1.fntdata"/><Relationship Id="rId15" Type="http://schemas.openxmlformats.org/officeDocument/2006/relationships/font" Target="fonts/font2.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80190" y="1418749"/>
            <a:ext cx="7556421" cy="2126337"/>
          </a:xfrm>
          <a:prstGeom prst="rect">
            <a:avLst/>
          </a:prstGeom>
          <a:noFill/>
          <a:ln/>
        </p:spPr>
        <p:txBody>
          <a:bodyPr wrap="square" lIns="0" tIns="0" rIns="0" bIns="0" rtlCol="0" anchor="t"/>
          <a:lstStyle/>
          <a:p>
            <a:pPr algn="l" indent="0" marL="0">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Presenting BINFINITY: An AI-Powered Garbage Classifier</a:t>
            </a:r>
            <a:endParaRPr lang="en-US" sz="4450" dirty="0"/>
          </a:p>
        </p:txBody>
      </p:sp>
      <p:sp>
        <p:nvSpPr>
          <p:cNvPr id="4" name="Text 1"/>
          <p:cNvSpPr/>
          <p:nvPr/>
        </p:nvSpPr>
        <p:spPr>
          <a:xfrm>
            <a:off x="6280190" y="3885247"/>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Prepared By:</a:t>
            </a:r>
            <a:endParaRPr lang="en-US" sz="1750" dirty="0"/>
          </a:p>
        </p:txBody>
      </p:sp>
      <p:sp>
        <p:nvSpPr>
          <p:cNvPr id="5" name="Text 2"/>
          <p:cNvSpPr/>
          <p:nvPr/>
        </p:nvSpPr>
        <p:spPr>
          <a:xfrm>
            <a:off x="6280190" y="4503301"/>
            <a:ext cx="7556421"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1"/>
            </a:pPr>
            <a:r>
              <a:rPr lang="en-US" sz="1750" dirty="0">
                <a:solidFill>
                  <a:srgbClr val="4B4A4A"/>
                </a:solidFill>
                <a:latin typeface="Geist" pitchFamily="34" charset="0"/>
                <a:ea typeface="Geist" pitchFamily="34" charset="-122"/>
                <a:cs typeface="Geist" pitchFamily="34" charset="-120"/>
              </a:rPr>
              <a:t> Manav Acharya</a:t>
            </a:r>
            <a:endParaRPr lang="en-US" sz="1750" dirty="0"/>
          </a:p>
        </p:txBody>
      </p:sp>
      <p:sp>
        <p:nvSpPr>
          <p:cNvPr id="6" name="Text 3"/>
          <p:cNvSpPr/>
          <p:nvPr/>
        </p:nvSpPr>
        <p:spPr>
          <a:xfrm>
            <a:off x="6280190" y="4945499"/>
            <a:ext cx="7556421"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2"/>
            </a:pPr>
            <a:r>
              <a:rPr lang="en-US" sz="1750" dirty="0">
                <a:solidFill>
                  <a:srgbClr val="4B4A4A"/>
                </a:solidFill>
                <a:latin typeface="Geist" pitchFamily="34" charset="0"/>
                <a:ea typeface="Geist" pitchFamily="34" charset="-122"/>
                <a:cs typeface="Geist" pitchFamily="34" charset="-120"/>
              </a:rPr>
              <a:t>Bikash Bist</a:t>
            </a:r>
            <a:endParaRPr lang="en-US" sz="1750" dirty="0"/>
          </a:p>
        </p:txBody>
      </p:sp>
      <p:sp>
        <p:nvSpPr>
          <p:cNvPr id="7" name="Text 4"/>
          <p:cNvSpPr/>
          <p:nvPr/>
        </p:nvSpPr>
        <p:spPr>
          <a:xfrm>
            <a:off x="6280190" y="5387697"/>
            <a:ext cx="7556421"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3"/>
            </a:pPr>
            <a:r>
              <a:rPr lang="en-US" sz="1750" dirty="0">
                <a:solidFill>
                  <a:srgbClr val="4B4A4A"/>
                </a:solidFill>
                <a:latin typeface="Geist" pitchFamily="34" charset="0"/>
                <a:ea typeface="Geist" pitchFamily="34" charset="-122"/>
                <a:cs typeface="Geist" pitchFamily="34" charset="-120"/>
              </a:rPr>
              <a:t>Anuj Kumar Thakur</a:t>
            </a:r>
            <a:endParaRPr lang="en-US" sz="1750" dirty="0"/>
          </a:p>
        </p:txBody>
      </p:sp>
      <p:sp>
        <p:nvSpPr>
          <p:cNvPr id="8" name="Text 5"/>
          <p:cNvSpPr/>
          <p:nvPr/>
        </p:nvSpPr>
        <p:spPr>
          <a:xfrm>
            <a:off x="6280190" y="5829895"/>
            <a:ext cx="7556421"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4"/>
            </a:pPr>
            <a:r>
              <a:rPr lang="en-US" sz="1750" dirty="0">
                <a:solidFill>
                  <a:srgbClr val="4B4A4A"/>
                </a:solidFill>
                <a:latin typeface="Geist" pitchFamily="34" charset="0"/>
                <a:ea typeface="Geist" pitchFamily="34" charset="-122"/>
                <a:cs typeface="Geist" pitchFamily="34" charset="-120"/>
              </a:rPr>
              <a:t>Sumit Mahato</a:t>
            </a:r>
            <a:endParaRPr lang="en-US" sz="1750" dirty="0"/>
          </a:p>
        </p:txBody>
      </p:sp>
      <p:sp>
        <p:nvSpPr>
          <p:cNvPr id="9" name="Text 6"/>
          <p:cNvSpPr/>
          <p:nvPr/>
        </p:nvSpPr>
        <p:spPr>
          <a:xfrm>
            <a:off x="6280190" y="6447949"/>
            <a:ext cx="7556421"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849636"/>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Software Overview</a:t>
            </a:r>
            <a:endParaRPr lang="en-US" sz="4450" dirty="0"/>
          </a:p>
        </p:txBody>
      </p:sp>
      <p:sp>
        <p:nvSpPr>
          <p:cNvPr id="3" name="Text 1"/>
          <p:cNvSpPr/>
          <p:nvPr/>
        </p:nvSpPr>
        <p:spPr>
          <a:xfrm>
            <a:off x="793790" y="3012043"/>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BINFINITY leverages a reliable combination of AI and computer vision libraries:</a:t>
            </a:r>
            <a:endParaRPr lang="en-US" sz="1750" dirty="0"/>
          </a:p>
        </p:txBody>
      </p:sp>
      <p:sp>
        <p:nvSpPr>
          <p:cNvPr id="4" name="Text 2"/>
          <p:cNvSpPr/>
          <p:nvPr/>
        </p:nvSpPr>
        <p:spPr>
          <a:xfrm>
            <a:off x="793790" y="3630097"/>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4B4A4A"/>
                </a:solidFill>
                <a:latin typeface="Geist" pitchFamily="34" charset="0"/>
                <a:ea typeface="Geist" pitchFamily="34" charset="-122"/>
                <a:cs typeface="Geist" pitchFamily="34" charset="-120"/>
              </a:rPr>
              <a:t>TensorFlow/Keras:</a:t>
            </a:r>
            <a:pPr algn="l" indent="0" marL="0">
              <a:lnSpc>
                <a:spcPts val="2850"/>
              </a:lnSpc>
              <a:buNone/>
            </a:pPr>
            <a:r>
              <a:rPr lang="en-US" sz="1750" dirty="0">
                <a:solidFill>
                  <a:srgbClr val="4B4A4A"/>
                </a:solidFill>
                <a:latin typeface="Geist" pitchFamily="34" charset="0"/>
                <a:ea typeface="Geist" pitchFamily="34" charset="-122"/>
                <a:cs typeface="Geist" pitchFamily="34" charset="-120"/>
              </a:rPr>
              <a:t> For image classification model..</a:t>
            </a:r>
            <a:endParaRPr lang="en-US" sz="1750" dirty="0"/>
          </a:p>
        </p:txBody>
      </p:sp>
      <p:sp>
        <p:nvSpPr>
          <p:cNvPr id="5" name="Text 3"/>
          <p:cNvSpPr/>
          <p:nvPr/>
        </p:nvSpPr>
        <p:spPr>
          <a:xfrm>
            <a:off x="793790" y="4072295"/>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4B4A4A"/>
                </a:solidFill>
                <a:latin typeface="Geist" pitchFamily="34" charset="0"/>
                <a:ea typeface="Geist" pitchFamily="34" charset="-122"/>
                <a:cs typeface="Geist" pitchFamily="34" charset="-120"/>
              </a:rPr>
              <a:t>YOLOv5:</a:t>
            </a:r>
            <a:pPr algn="l" indent="0" marL="0">
              <a:lnSpc>
                <a:spcPts val="2850"/>
              </a:lnSpc>
              <a:buNone/>
            </a:pPr>
            <a:r>
              <a:rPr lang="en-US" sz="1750" dirty="0">
                <a:solidFill>
                  <a:srgbClr val="4B4A4A"/>
                </a:solidFill>
                <a:latin typeface="Geist" pitchFamily="34" charset="0"/>
                <a:ea typeface="Geist" pitchFamily="34" charset="-122"/>
                <a:cs typeface="Geist" pitchFamily="34" charset="-120"/>
              </a:rPr>
              <a:t> For object classification model.</a:t>
            </a:r>
            <a:endParaRPr lang="en-US" sz="1750" dirty="0"/>
          </a:p>
        </p:txBody>
      </p:sp>
      <p:sp>
        <p:nvSpPr>
          <p:cNvPr id="6" name="Text 4"/>
          <p:cNvSpPr/>
          <p:nvPr/>
        </p:nvSpPr>
        <p:spPr>
          <a:xfrm>
            <a:off x="793790" y="4514493"/>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4B4A4A"/>
                </a:solidFill>
                <a:latin typeface="Geist" pitchFamily="34" charset="0"/>
                <a:ea typeface="Geist" pitchFamily="34" charset="-122"/>
                <a:cs typeface="Geist" pitchFamily="34" charset="-120"/>
              </a:rPr>
              <a:t>MediaPipe:</a:t>
            </a:r>
            <a:pPr algn="l" indent="0" marL="0">
              <a:lnSpc>
                <a:spcPts val="2850"/>
              </a:lnSpc>
              <a:buNone/>
            </a:pPr>
            <a:r>
              <a:rPr lang="en-US" sz="1750" dirty="0">
                <a:solidFill>
                  <a:srgbClr val="4B4A4A"/>
                </a:solidFill>
                <a:latin typeface="Geist" pitchFamily="34" charset="0"/>
                <a:ea typeface="Geist" pitchFamily="34" charset="-122"/>
                <a:cs typeface="Geist" pitchFamily="34" charset="-120"/>
              </a:rPr>
              <a:t> For accurate hand gesture tracking for interactive control.</a:t>
            </a:r>
            <a:endParaRPr lang="en-US" sz="1750" dirty="0"/>
          </a:p>
        </p:txBody>
      </p:sp>
      <p:sp>
        <p:nvSpPr>
          <p:cNvPr id="7" name="Text 5"/>
          <p:cNvSpPr/>
          <p:nvPr/>
        </p:nvSpPr>
        <p:spPr>
          <a:xfrm>
            <a:off x="793790" y="4956691"/>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4B4A4A"/>
                </a:solidFill>
                <a:latin typeface="Geist" pitchFamily="34" charset="0"/>
                <a:ea typeface="Geist" pitchFamily="34" charset="-122"/>
                <a:cs typeface="Geist" pitchFamily="34" charset="-120"/>
              </a:rPr>
              <a:t>OpenCV:</a:t>
            </a:r>
            <a:pPr algn="l" indent="0" marL="0">
              <a:lnSpc>
                <a:spcPts val="2850"/>
              </a:lnSpc>
              <a:buNone/>
            </a:pPr>
            <a:r>
              <a:rPr lang="en-US" sz="1750" dirty="0">
                <a:solidFill>
                  <a:srgbClr val="4B4A4A"/>
                </a:solidFill>
                <a:latin typeface="Geist" pitchFamily="34" charset="0"/>
                <a:ea typeface="Geist" pitchFamily="34" charset="-122"/>
                <a:cs typeface="Geist" pitchFamily="34" charset="-120"/>
              </a:rPr>
              <a:t> Manages webcam access for real-time visual input.</a:t>
            </a:r>
            <a:endParaRPr lang="en-US" sz="1750" dirty="0"/>
          </a:p>
        </p:txBody>
      </p:sp>
      <p:sp>
        <p:nvSpPr>
          <p:cNvPr id="8" name="Text 6"/>
          <p:cNvSpPr/>
          <p:nvPr/>
        </p:nvSpPr>
        <p:spPr>
          <a:xfrm>
            <a:off x="793790" y="5398889"/>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4B4A4A"/>
                </a:solidFill>
                <a:latin typeface="Geist" pitchFamily="34" charset="0"/>
                <a:ea typeface="Geist" pitchFamily="34" charset="-122"/>
                <a:cs typeface="Geist" pitchFamily="34" charset="-120"/>
              </a:rPr>
              <a:t>com0com:</a:t>
            </a:r>
            <a:pPr algn="l" indent="0" marL="0">
              <a:lnSpc>
                <a:spcPts val="2850"/>
              </a:lnSpc>
              <a:buNone/>
            </a:pPr>
            <a:r>
              <a:rPr lang="en-US" sz="1750" dirty="0">
                <a:solidFill>
                  <a:srgbClr val="4B4A4A"/>
                </a:solidFill>
                <a:latin typeface="Geist" pitchFamily="34" charset="0"/>
                <a:ea typeface="Geist" pitchFamily="34" charset="-122"/>
                <a:cs typeface="Geist" pitchFamily="34" charset="-120"/>
              </a:rPr>
              <a:t> Utilized for testing virtual serial communication with Arduino IDE.</a:t>
            </a:r>
            <a:endParaRPr lang="en-US" sz="1750" dirty="0"/>
          </a:p>
        </p:txBody>
      </p:sp>
      <p:sp>
        <p:nvSpPr>
          <p:cNvPr id="9" name="Text 7"/>
          <p:cNvSpPr/>
          <p:nvPr/>
        </p:nvSpPr>
        <p:spPr>
          <a:xfrm>
            <a:off x="793790" y="6016943"/>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Our project contains multiple scripts, each with a unique combination of these libraries, designed for a specific task.</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3262670" y="1605915"/>
            <a:ext cx="8104942" cy="708779"/>
          </a:xfrm>
          <a:prstGeom prst="rect">
            <a:avLst/>
          </a:prstGeom>
          <a:noFill/>
          <a:ln/>
        </p:spPr>
        <p:txBody>
          <a:bodyPr wrap="none" lIns="0" tIns="0" rIns="0" bIns="0" rtlCol="0" anchor="t"/>
          <a:lstStyle/>
          <a:p>
            <a:pPr algn="ctr" indent="0" marL="0">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BINFNITY System Workflow</a:t>
            </a:r>
            <a:endParaRPr lang="en-US" sz="4450" dirty="0"/>
          </a:p>
        </p:txBody>
      </p:sp>
      <p:sp>
        <p:nvSpPr>
          <p:cNvPr id="3" name="Text 1"/>
          <p:cNvSpPr/>
          <p:nvPr/>
        </p:nvSpPr>
        <p:spPr>
          <a:xfrm>
            <a:off x="793790" y="2654856"/>
            <a:ext cx="13042821" cy="3968829"/>
          </a:xfrm>
          <a:prstGeom prst="rect">
            <a:avLst/>
          </a:prstGeom>
          <a:noFill/>
          <a:ln/>
        </p:spPr>
        <p:txBody>
          <a:bodyPr wrap="square" lIns="0" tIns="0" rIns="0" bIns="0" rtlCol="0" anchor="t"/>
          <a:lstStyle/>
          <a:p>
            <a:pPr algn="ctr" indent="0" marL="0">
              <a:lnSpc>
                <a:spcPts val="4450"/>
              </a:lnSpc>
              <a:buNone/>
            </a:pPr>
            <a:r>
              <a:rPr lang="en-US" sz="3550" b="1" dirty="0">
                <a:solidFill>
                  <a:srgbClr val="006747"/>
                </a:solidFill>
                <a:latin typeface="Noto Serif SC Bold" pitchFamily="34" charset="0"/>
                <a:ea typeface="Noto Serif SC Bold" pitchFamily="34" charset="-122"/>
                <a:cs typeface="Noto Serif SC Bold" pitchFamily="34" charset="-120"/>
              </a:rPr>
              <a:t>python script runs  </a:t>
            </a:r>
            <a:pPr algn="ctr" indent="0" marL="0">
              <a:lnSpc>
                <a:spcPts val="4450"/>
              </a:lnSpc>
              <a:buNone/>
            </a:pPr>
            <a:r>
              <a:rPr lang="en-US" sz="3550" b="1" dirty="0">
                <a:solidFill>
                  <a:srgbClr val="910D0D"/>
                </a:solidFill>
                <a:latin typeface="Noto Serif SC Bold" pitchFamily="34" charset="0"/>
                <a:ea typeface="Noto Serif SC Bold" pitchFamily="34" charset="-122"/>
                <a:cs typeface="Noto Serif SC Bold" pitchFamily="34" charset="-120"/>
              </a:rPr>
              <a:t>—&gt;</a:t>
            </a:r>
            <a:pPr algn="ctr" indent="0" marL="0">
              <a:lnSpc>
                <a:spcPts val="4450"/>
              </a:lnSpc>
              <a:buNone/>
            </a:pPr>
            <a:r>
              <a:rPr lang="en-US" sz="3550" b="1" dirty="0">
                <a:solidFill>
                  <a:srgbClr val="006747"/>
                </a:solidFill>
                <a:latin typeface="Noto Serif SC Bold" pitchFamily="34" charset="0"/>
                <a:ea typeface="Noto Serif SC Bold" pitchFamily="34" charset="-122"/>
                <a:cs typeface="Noto Serif SC Bold" pitchFamily="34" charset="-120"/>
              </a:rPr>
              <a:t>  </a:t>
            </a:r>
            <a:pPr algn="ctr" indent="0" marL="0">
              <a:lnSpc>
                <a:spcPts val="4450"/>
              </a:lnSpc>
              <a:buNone/>
            </a:pPr>
            <a:r>
              <a:rPr lang="en-US" sz="3550" b="1" u="sng" dirty="0">
                <a:solidFill>
                  <a:srgbClr val="000000"/>
                </a:solidFill>
                <a:latin typeface="Noto Serif SC Bold" pitchFamily="34" charset="0"/>
                <a:ea typeface="Noto Serif SC Bold" pitchFamily="34" charset="-122"/>
                <a:cs typeface="Noto Serif SC Bold" pitchFamily="34" charset="-120"/>
              </a:rPr>
              <a:t>openCV</a:t>
            </a:r>
            <a:pPr algn="ctr" indent="0" marL="0">
              <a:lnSpc>
                <a:spcPts val="4450"/>
              </a:lnSpc>
              <a:buNone/>
            </a:pPr>
            <a:r>
              <a:rPr lang="en-US" sz="3550" b="1" dirty="0">
                <a:solidFill>
                  <a:srgbClr val="006747"/>
                </a:solidFill>
                <a:latin typeface="Noto Serif SC Bold" pitchFamily="34" charset="0"/>
                <a:ea typeface="Noto Serif SC Bold" pitchFamily="34" charset="-122"/>
                <a:cs typeface="Noto Serif SC Bold" pitchFamily="34" charset="-120"/>
              </a:rPr>
              <a:t> accesses webcam  </a:t>
            </a:r>
            <a:pPr algn="ctr" indent="0" marL="0">
              <a:lnSpc>
                <a:spcPts val="4450"/>
              </a:lnSpc>
              <a:buNone/>
            </a:pPr>
            <a:r>
              <a:rPr lang="en-US" sz="3550" b="1" dirty="0">
                <a:solidFill>
                  <a:srgbClr val="910D0D"/>
                </a:solidFill>
                <a:latin typeface="Noto Serif SC Bold" pitchFamily="34" charset="0"/>
                <a:ea typeface="Noto Serif SC Bold" pitchFamily="34" charset="-122"/>
                <a:cs typeface="Noto Serif SC Bold" pitchFamily="34" charset="-120"/>
              </a:rPr>
              <a:t>—&gt;</a:t>
            </a:r>
            <a:pPr algn="ctr" indent="0" marL="0">
              <a:lnSpc>
                <a:spcPts val="4450"/>
              </a:lnSpc>
              <a:buNone/>
            </a:pPr>
            <a:r>
              <a:rPr lang="en-US" sz="3550" b="1" dirty="0">
                <a:solidFill>
                  <a:srgbClr val="006747"/>
                </a:solidFill>
                <a:latin typeface="Noto Serif SC Bold" pitchFamily="34" charset="0"/>
                <a:ea typeface="Noto Serif SC Bold" pitchFamily="34" charset="-122"/>
                <a:cs typeface="Noto Serif SC Bold" pitchFamily="34" charset="-120"/>
              </a:rPr>
              <a:t>  Our </a:t>
            </a:r>
            <a:pPr algn="ctr" indent="0" marL="0">
              <a:lnSpc>
                <a:spcPts val="4450"/>
              </a:lnSpc>
              <a:buNone/>
            </a:pPr>
            <a:r>
              <a:rPr lang="en-US" sz="3550" b="1" u="sng" dirty="0">
                <a:solidFill>
                  <a:srgbClr val="000000"/>
                </a:solidFill>
                <a:latin typeface="Noto Serif SC Bold" pitchFamily="34" charset="0"/>
                <a:ea typeface="Noto Serif SC Bold" pitchFamily="34" charset="-122"/>
                <a:cs typeface="Noto Serif SC Bold" pitchFamily="34" charset="-120"/>
              </a:rPr>
              <a:t>AI models</a:t>
            </a:r>
            <a:pPr algn="ctr" indent="0" marL="0">
              <a:lnSpc>
                <a:spcPts val="4450"/>
              </a:lnSpc>
              <a:buNone/>
            </a:pPr>
            <a:r>
              <a:rPr lang="en-US" sz="3550" b="1" dirty="0">
                <a:solidFill>
                  <a:srgbClr val="006747"/>
                </a:solidFill>
                <a:latin typeface="Noto Serif SC Bold" pitchFamily="34" charset="0"/>
                <a:ea typeface="Noto Serif SC Bold" pitchFamily="34" charset="-122"/>
                <a:cs typeface="Noto Serif SC Bold" pitchFamily="34" charset="-120"/>
              </a:rPr>
              <a:t> predicts the type of waste from 2 classes i.e. </a:t>
            </a:r>
            <a:pPr algn="ctr" indent="0" marL="0">
              <a:lnSpc>
                <a:spcPts val="4450"/>
              </a:lnSpc>
              <a:buNone/>
            </a:pPr>
            <a:r>
              <a:rPr lang="en-US" sz="3550" b="1" u="sng" dirty="0">
                <a:solidFill>
                  <a:srgbClr val="000000"/>
                </a:solidFill>
                <a:latin typeface="Noto Serif SC Bold" pitchFamily="34" charset="0"/>
                <a:ea typeface="Noto Serif SC Bold" pitchFamily="34" charset="-122"/>
                <a:cs typeface="Noto Serif SC Bold" pitchFamily="34" charset="-120"/>
              </a:rPr>
              <a:t>"paper"/"plastic"</a:t>
            </a:r>
            <a:pPr algn="ctr" indent="0" marL="0">
              <a:lnSpc>
                <a:spcPts val="4450"/>
              </a:lnSpc>
              <a:buNone/>
            </a:pPr>
            <a:r>
              <a:rPr lang="en-US" sz="3550" b="1" dirty="0">
                <a:solidFill>
                  <a:srgbClr val="006747"/>
                </a:solidFill>
                <a:latin typeface="Noto Serif SC Bold" pitchFamily="34" charset="0"/>
                <a:ea typeface="Noto Serif SC Bold" pitchFamily="34" charset="-122"/>
                <a:cs typeface="Noto Serif SC Bold" pitchFamily="34" charset="-120"/>
              </a:rPr>
              <a:t>  </a:t>
            </a:r>
            <a:pPr algn="ctr" indent="0" marL="0">
              <a:lnSpc>
                <a:spcPts val="4450"/>
              </a:lnSpc>
              <a:buNone/>
            </a:pPr>
            <a:r>
              <a:rPr lang="en-US" sz="3550" b="1" dirty="0">
                <a:solidFill>
                  <a:srgbClr val="910D0D"/>
                </a:solidFill>
                <a:latin typeface="Noto Serif SC Bold" pitchFamily="34" charset="0"/>
                <a:ea typeface="Noto Serif SC Bold" pitchFamily="34" charset="-122"/>
                <a:cs typeface="Noto Serif SC Bold" pitchFamily="34" charset="-120"/>
              </a:rPr>
              <a:t>—&gt;</a:t>
            </a:r>
            <a:pPr algn="ctr" indent="0" marL="0">
              <a:lnSpc>
                <a:spcPts val="4450"/>
              </a:lnSpc>
              <a:buNone/>
            </a:pPr>
            <a:r>
              <a:rPr lang="en-US" sz="3550" b="1" dirty="0">
                <a:solidFill>
                  <a:srgbClr val="006747"/>
                </a:solidFill>
                <a:latin typeface="Noto Serif SC Bold" pitchFamily="34" charset="0"/>
                <a:ea typeface="Noto Serif SC Bold" pitchFamily="34" charset="-122"/>
                <a:cs typeface="Noto Serif SC Bold" pitchFamily="34" charset="-120"/>
              </a:rPr>
              <a:t>  the output from .py file is sent to Arduino's </a:t>
            </a:r>
            <a:pPr algn="ctr" indent="0" marL="0">
              <a:lnSpc>
                <a:spcPts val="4450"/>
              </a:lnSpc>
              <a:buNone/>
            </a:pPr>
            <a:r>
              <a:rPr lang="en-US" sz="3550" b="1" u="sng" dirty="0">
                <a:solidFill>
                  <a:srgbClr val="000000"/>
                </a:solidFill>
                <a:latin typeface="Noto Serif SC Bold" pitchFamily="34" charset="0"/>
                <a:ea typeface="Noto Serif SC Bold" pitchFamily="34" charset="-122"/>
                <a:cs typeface="Noto Serif SC Bold" pitchFamily="34" charset="-120"/>
              </a:rPr>
              <a:t>COM</a:t>
            </a:r>
            <a:pPr algn="ctr" indent="0" marL="0">
              <a:lnSpc>
                <a:spcPts val="4450"/>
              </a:lnSpc>
              <a:buNone/>
            </a:pPr>
            <a:r>
              <a:rPr lang="en-US" sz="3550" b="1" dirty="0">
                <a:solidFill>
                  <a:srgbClr val="006747"/>
                </a:solidFill>
                <a:latin typeface="Noto Serif SC Bold" pitchFamily="34" charset="0"/>
                <a:ea typeface="Noto Serif SC Bold" pitchFamily="34" charset="-122"/>
                <a:cs typeface="Noto Serif SC Bold" pitchFamily="34" charset="-120"/>
              </a:rPr>
              <a:t> (Communication Port) by the means of </a:t>
            </a:r>
            <a:pPr algn="ctr" indent="0" marL="0">
              <a:lnSpc>
                <a:spcPts val="4450"/>
              </a:lnSpc>
              <a:buNone/>
            </a:pPr>
            <a:r>
              <a:rPr lang="en-US" sz="3550" b="1" u="sng" dirty="0">
                <a:solidFill>
                  <a:srgbClr val="000000"/>
                </a:solidFill>
                <a:latin typeface="Noto Serif SC Bold" pitchFamily="34" charset="0"/>
                <a:ea typeface="Noto Serif SC Bold" pitchFamily="34" charset="-122"/>
                <a:cs typeface="Noto Serif SC Bold" pitchFamily="34" charset="-120"/>
              </a:rPr>
              <a:t>serial communication</a:t>
            </a:r>
            <a:pPr algn="ctr" indent="0" marL="0">
              <a:lnSpc>
                <a:spcPts val="4450"/>
              </a:lnSpc>
              <a:buNone/>
            </a:pPr>
            <a:r>
              <a:rPr lang="en-US" sz="3550" b="1" dirty="0">
                <a:solidFill>
                  <a:srgbClr val="006747"/>
                </a:solidFill>
                <a:latin typeface="Noto Serif SC Bold" pitchFamily="34" charset="0"/>
                <a:ea typeface="Noto Serif SC Bold" pitchFamily="34" charset="-122"/>
                <a:cs typeface="Noto Serif SC Bold" pitchFamily="34" charset="-120"/>
              </a:rPr>
              <a:t>  </a:t>
            </a:r>
            <a:pPr algn="ctr" indent="0" marL="0">
              <a:lnSpc>
                <a:spcPts val="4450"/>
              </a:lnSpc>
              <a:buNone/>
            </a:pPr>
            <a:r>
              <a:rPr lang="en-US" sz="3550" b="1" dirty="0">
                <a:solidFill>
                  <a:srgbClr val="910D0D"/>
                </a:solidFill>
                <a:latin typeface="Noto Serif SC Bold" pitchFamily="34" charset="0"/>
                <a:ea typeface="Noto Serif SC Bold" pitchFamily="34" charset="-122"/>
                <a:cs typeface="Noto Serif SC Bold" pitchFamily="34" charset="-120"/>
              </a:rPr>
              <a:t>—&gt;</a:t>
            </a:r>
            <a:pPr algn="ctr" indent="0" marL="0">
              <a:lnSpc>
                <a:spcPts val="4450"/>
              </a:lnSpc>
              <a:buNone/>
            </a:pPr>
            <a:r>
              <a:rPr lang="en-US" sz="3550" b="1" dirty="0">
                <a:solidFill>
                  <a:srgbClr val="006747"/>
                </a:solidFill>
                <a:latin typeface="Noto Serif SC Bold" pitchFamily="34" charset="0"/>
                <a:ea typeface="Noto Serif SC Bold" pitchFamily="34" charset="-122"/>
                <a:cs typeface="Noto Serif SC Bold" pitchFamily="34" charset="-120"/>
              </a:rPr>
              <a:t>  arduino controls the </a:t>
            </a:r>
            <a:pPr algn="ctr" indent="0" marL="0">
              <a:lnSpc>
                <a:spcPts val="4450"/>
              </a:lnSpc>
              <a:buNone/>
            </a:pPr>
            <a:r>
              <a:rPr lang="en-US" sz="3550" b="1" u="sng" dirty="0">
                <a:solidFill>
                  <a:srgbClr val="000000"/>
                </a:solidFill>
                <a:latin typeface="Noto Serif SC Bold" pitchFamily="34" charset="0"/>
                <a:ea typeface="Noto Serif SC Bold" pitchFamily="34" charset="-122"/>
                <a:cs typeface="Noto Serif SC Bold" pitchFamily="34" charset="-120"/>
              </a:rPr>
              <a:t>servo motor's</a:t>
            </a:r>
            <a:pPr algn="ctr" indent="0" marL="0">
              <a:lnSpc>
                <a:spcPts val="4450"/>
              </a:lnSpc>
              <a:buNone/>
            </a:pPr>
            <a:r>
              <a:rPr lang="en-US" sz="3550" b="1" dirty="0">
                <a:solidFill>
                  <a:srgbClr val="006747"/>
                </a:solidFill>
                <a:latin typeface="Noto Serif SC Bold" pitchFamily="34" charset="0"/>
                <a:ea typeface="Noto Serif SC Bold" pitchFamily="34" charset="-122"/>
                <a:cs typeface="Noto Serif SC Bold" pitchFamily="34" charset="-120"/>
              </a:rPr>
              <a:t> opening the respective garbage bin  </a:t>
            </a:r>
            <a:pPr algn="ctr" indent="0" marL="0">
              <a:lnSpc>
                <a:spcPts val="4450"/>
              </a:lnSpc>
              <a:buNone/>
            </a:pPr>
            <a:r>
              <a:rPr lang="en-US" sz="3550" b="1" dirty="0">
                <a:solidFill>
                  <a:srgbClr val="910D0D"/>
                </a:solidFill>
                <a:latin typeface="Noto Serif SC Bold" pitchFamily="34" charset="0"/>
                <a:ea typeface="Noto Serif SC Bold" pitchFamily="34" charset="-122"/>
                <a:cs typeface="Noto Serif SC Bold" pitchFamily="34" charset="-120"/>
              </a:rPr>
              <a:t>—&gt;</a:t>
            </a:r>
            <a:pPr algn="ctr" indent="0" marL="0">
              <a:lnSpc>
                <a:spcPts val="4450"/>
              </a:lnSpc>
              <a:buNone/>
            </a:pPr>
            <a:r>
              <a:rPr lang="en-US" sz="3550" b="1" dirty="0">
                <a:solidFill>
                  <a:srgbClr val="006747"/>
                </a:solidFill>
                <a:latin typeface="Noto Serif SC Bold" pitchFamily="34" charset="0"/>
                <a:ea typeface="Noto Serif SC Bold" pitchFamily="34" charset="-122"/>
                <a:cs typeface="Noto Serif SC Bold" pitchFamily="34" charset="-120"/>
              </a:rPr>
              <a:t>  </a:t>
            </a:r>
            <a:pPr algn="ctr" indent="0" marL="0">
              <a:lnSpc>
                <a:spcPts val="4450"/>
              </a:lnSpc>
              <a:buNone/>
            </a:pPr>
            <a:r>
              <a:rPr lang="en-US" sz="3550" b="1" u="sng" dirty="0">
                <a:solidFill>
                  <a:srgbClr val="000000"/>
                </a:solidFill>
                <a:latin typeface="Noto Serif SC Bold" pitchFamily="34" charset="0"/>
                <a:ea typeface="Noto Serif SC Bold" pitchFamily="34" charset="-122"/>
                <a:cs typeface="Noto Serif SC Bold" pitchFamily="34" charset="-120"/>
              </a:rPr>
              <a:t>Sensor</a:t>
            </a:r>
            <a:pPr algn="ctr" indent="0" marL="0">
              <a:lnSpc>
                <a:spcPts val="4450"/>
              </a:lnSpc>
              <a:buNone/>
            </a:pPr>
            <a:r>
              <a:rPr lang="en-US" sz="3550" b="1" dirty="0">
                <a:solidFill>
                  <a:srgbClr val="006747"/>
                </a:solidFill>
                <a:latin typeface="Noto Serif SC Bold" pitchFamily="34" charset="0"/>
                <a:ea typeface="Noto Serif SC Bold" pitchFamily="34" charset="-122"/>
                <a:cs typeface="Noto Serif SC Bold" pitchFamily="34" charset="-120"/>
              </a:rPr>
              <a:t> detect the user's hand closing the bin. </a:t>
            </a:r>
            <a:endParaRPr lang="en-US" sz="3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158722"/>
            <a:ext cx="6659761" cy="708779"/>
          </a:xfrm>
          <a:prstGeom prst="rect">
            <a:avLst/>
          </a:prstGeom>
          <a:noFill/>
          <a:ln/>
        </p:spPr>
        <p:txBody>
          <a:bodyPr wrap="none" lIns="0" tIns="0" rIns="0" bIns="0" rtlCol="0" anchor="t"/>
          <a:lstStyle/>
          <a:p>
            <a:pPr algn="l" indent="0" marL="0">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Hardware Components</a:t>
            </a:r>
            <a:endParaRPr lang="en-US" sz="4450" dirty="0"/>
          </a:p>
        </p:txBody>
      </p:sp>
      <p:sp>
        <p:nvSpPr>
          <p:cNvPr id="3" name="Text 1"/>
          <p:cNvSpPr/>
          <p:nvPr/>
        </p:nvSpPr>
        <p:spPr>
          <a:xfrm>
            <a:off x="793790" y="3321129"/>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The physical implementation of BINFINITY relies on a suite of integrated hardware:</a:t>
            </a:r>
            <a:endParaRPr lang="en-US" sz="1750" dirty="0"/>
          </a:p>
        </p:txBody>
      </p:sp>
      <p:sp>
        <p:nvSpPr>
          <p:cNvPr id="4" name="Text 2"/>
          <p:cNvSpPr/>
          <p:nvPr/>
        </p:nvSpPr>
        <p:spPr>
          <a:xfrm>
            <a:off x="793790" y="3939183"/>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4B4A4A"/>
                </a:solidFill>
                <a:latin typeface="Geist" pitchFamily="34" charset="0"/>
                <a:ea typeface="Geist" pitchFamily="34" charset="-122"/>
                <a:cs typeface="Geist" pitchFamily="34" charset="-120"/>
              </a:rPr>
              <a:t>Servo Motors:</a:t>
            </a:r>
            <a:pPr algn="l" indent="0" marL="0">
              <a:lnSpc>
                <a:spcPts val="2850"/>
              </a:lnSpc>
              <a:buNone/>
            </a:pPr>
            <a:r>
              <a:rPr lang="en-US" sz="1750" dirty="0">
                <a:solidFill>
                  <a:srgbClr val="4B4A4A"/>
                </a:solidFill>
                <a:latin typeface="Geist" pitchFamily="34" charset="0"/>
                <a:ea typeface="Geist" pitchFamily="34" charset="-122"/>
                <a:cs typeface="Geist" pitchFamily="34" charset="-120"/>
              </a:rPr>
              <a:t> Drive the automatic opening and closing mechanisms of the garbage compartments.</a:t>
            </a:r>
            <a:endParaRPr lang="en-US" sz="1750" dirty="0"/>
          </a:p>
        </p:txBody>
      </p:sp>
      <p:sp>
        <p:nvSpPr>
          <p:cNvPr id="5" name="Text 3"/>
          <p:cNvSpPr/>
          <p:nvPr/>
        </p:nvSpPr>
        <p:spPr>
          <a:xfrm>
            <a:off x="793790" y="4381381"/>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4B4A4A"/>
                </a:solidFill>
                <a:latin typeface="Geist" pitchFamily="34" charset="0"/>
                <a:ea typeface="Geist" pitchFamily="34" charset="-122"/>
                <a:cs typeface="Geist" pitchFamily="34" charset="-120"/>
              </a:rPr>
              <a:t>LEDs:</a:t>
            </a:r>
            <a:pPr algn="l" indent="0" marL="0">
              <a:lnSpc>
                <a:spcPts val="2850"/>
              </a:lnSpc>
              <a:buNone/>
            </a:pPr>
            <a:r>
              <a:rPr lang="en-US" sz="1750" dirty="0">
                <a:solidFill>
                  <a:srgbClr val="4B4A4A"/>
                </a:solidFill>
                <a:latin typeface="Geist" pitchFamily="34" charset="0"/>
                <a:ea typeface="Geist" pitchFamily="34" charset="-122"/>
                <a:cs typeface="Geist" pitchFamily="34" charset="-120"/>
              </a:rPr>
              <a:t> Provide visual feedback for ON/OFF signal.</a:t>
            </a:r>
            <a:endParaRPr lang="en-US" sz="1750" dirty="0"/>
          </a:p>
        </p:txBody>
      </p:sp>
      <p:sp>
        <p:nvSpPr>
          <p:cNvPr id="6" name="Text 4"/>
          <p:cNvSpPr/>
          <p:nvPr/>
        </p:nvSpPr>
        <p:spPr>
          <a:xfrm>
            <a:off x="793790" y="4823579"/>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4B4A4A"/>
                </a:solidFill>
                <a:latin typeface="Geist" pitchFamily="34" charset="0"/>
                <a:ea typeface="Geist" pitchFamily="34" charset="-122"/>
                <a:cs typeface="Geist" pitchFamily="34" charset="-120"/>
              </a:rPr>
              <a:t>Arduino UNO/Bluetooth Module:</a:t>
            </a:r>
            <a:pPr algn="l" indent="0" marL="0">
              <a:lnSpc>
                <a:spcPts val="2850"/>
              </a:lnSpc>
              <a:buNone/>
            </a:pPr>
            <a:r>
              <a:rPr lang="en-US" sz="1750" dirty="0">
                <a:solidFill>
                  <a:srgbClr val="4B4A4A"/>
                </a:solidFill>
                <a:latin typeface="Geist" pitchFamily="34" charset="0"/>
                <a:ea typeface="Geist" pitchFamily="34" charset="-122"/>
                <a:cs typeface="Geist" pitchFamily="34" charset="-120"/>
              </a:rPr>
              <a:t> Acts as the central microcontroller, managing sensor inputs and motor outputs.</a:t>
            </a:r>
            <a:endParaRPr lang="en-US" sz="1750" dirty="0"/>
          </a:p>
        </p:txBody>
      </p:sp>
      <p:sp>
        <p:nvSpPr>
          <p:cNvPr id="7" name="Text 5"/>
          <p:cNvSpPr/>
          <p:nvPr/>
        </p:nvSpPr>
        <p:spPr>
          <a:xfrm>
            <a:off x="793790" y="5265777"/>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4B4A4A"/>
                </a:solidFill>
                <a:latin typeface="Geist" pitchFamily="34" charset="0"/>
                <a:ea typeface="Geist" pitchFamily="34" charset="-122"/>
                <a:cs typeface="Geist" pitchFamily="34" charset="-120"/>
              </a:rPr>
              <a:t>IR Sensor:</a:t>
            </a:r>
            <a:pPr algn="l" indent="0" marL="0">
              <a:lnSpc>
                <a:spcPts val="2850"/>
              </a:lnSpc>
              <a:buNone/>
            </a:pPr>
            <a:r>
              <a:rPr lang="en-US" sz="1750" dirty="0">
                <a:solidFill>
                  <a:srgbClr val="4B4A4A"/>
                </a:solidFill>
                <a:latin typeface="Geist" pitchFamily="34" charset="0"/>
                <a:ea typeface="Geist" pitchFamily="34" charset="-122"/>
                <a:cs typeface="Geist" pitchFamily="34" charset="-120"/>
              </a:rPr>
              <a:t> Detects hand presence for touchless closing after waste disposal.</a:t>
            </a:r>
            <a:endParaRPr lang="en-US" sz="1750" dirty="0"/>
          </a:p>
        </p:txBody>
      </p:sp>
      <p:sp>
        <p:nvSpPr>
          <p:cNvPr id="8" name="Text 6"/>
          <p:cNvSpPr/>
          <p:nvPr/>
        </p:nvSpPr>
        <p:spPr>
          <a:xfrm>
            <a:off x="793790" y="5707975"/>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4B4A4A"/>
                </a:solidFill>
                <a:latin typeface="Geist" pitchFamily="34" charset="0"/>
                <a:ea typeface="Geist" pitchFamily="34" charset="-122"/>
                <a:cs typeface="Geist" pitchFamily="34" charset="-120"/>
              </a:rPr>
              <a:t>Ultrasonic Sensors:</a:t>
            </a:r>
            <a:pPr algn="l" indent="0" marL="0">
              <a:lnSpc>
                <a:spcPts val="2850"/>
              </a:lnSpc>
              <a:buNone/>
            </a:pPr>
            <a:r>
              <a:rPr lang="en-US" sz="1750" dirty="0">
                <a:solidFill>
                  <a:srgbClr val="4B4A4A"/>
                </a:solidFill>
                <a:latin typeface="Geist" pitchFamily="34" charset="0"/>
                <a:ea typeface="Geist" pitchFamily="34" charset="-122"/>
                <a:cs typeface="Geist" pitchFamily="34" charset="-120"/>
              </a:rPr>
              <a:t> Monitor fill levels within the bin compartments to prevent overflow.</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3766423" y="2009894"/>
            <a:ext cx="7097435" cy="708779"/>
          </a:xfrm>
          <a:prstGeom prst="rect">
            <a:avLst/>
          </a:prstGeom>
          <a:noFill/>
          <a:ln/>
        </p:spPr>
        <p:txBody>
          <a:bodyPr wrap="none" lIns="0" tIns="0" rIns="0" bIns="0" rtlCol="0" anchor="t"/>
          <a:lstStyle/>
          <a:p>
            <a:pPr algn="ctr" indent="0" marL="0">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Garbage Bin Dimensions</a:t>
            </a:r>
            <a:endParaRPr lang="en-US" sz="4450" dirty="0"/>
          </a:p>
        </p:txBody>
      </p:sp>
      <p:sp>
        <p:nvSpPr>
          <p:cNvPr id="3" name="Text 1"/>
          <p:cNvSpPr/>
          <p:nvPr/>
        </p:nvSpPr>
        <p:spPr>
          <a:xfrm>
            <a:off x="793790" y="3285649"/>
            <a:ext cx="11003280" cy="1062990"/>
          </a:xfrm>
          <a:prstGeom prst="rect">
            <a:avLst/>
          </a:prstGeom>
          <a:noFill/>
          <a:ln/>
        </p:spPr>
        <p:txBody>
          <a:bodyPr wrap="square" lIns="0" tIns="0" rIns="0" bIns="0" rtlCol="0" anchor="t"/>
          <a:lstStyle/>
          <a:p>
            <a:pPr algn="ctr" indent="0" marL="0">
              <a:lnSpc>
                <a:spcPts val="2750"/>
              </a:lnSpc>
              <a:buNone/>
            </a:pPr>
            <a:r>
              <a:rPr lang="en-US" sz="2200" b="1" dirty="0">
                <a:solidFill>
                  <a:srgbClr val="006747"/>
                </a:solidFill>
                <a:latin typeface="Noto Serif SC Bold" pitchFamily="34" charset="0"/>
                <a:ea typeface="Noto Serif SC Bold" pitchFamily="34" charset="-122"/>
                <a:cs typeface="Noto Serif SC Bold" pitchFamily="34" charset="-120"/>
              </a:rPr>
              <a:t>The HC-SR04 ultrasonic sensor, with its 16 mm diameter and 15° cone beam, necessitates specific bin dimensions to prevent false readings. At a height of 20 cm, the beam covers approximately 5.26 cm in width.</a:t>
            </a:r>
            <a:endParaRPr lang="en-US" sz="2200" dirty="0"/>
          </a:p>
        </p:txBody>
      </p:sp>
      <p:sp>
        <p:nvSpPr>
          <p:cNvPr id="4" name="Text 2"/>
          <p:cNvSpPr/>
          <p:nvPr/>
        </p:nvSpPr>
        <p:spPr>
          <a:xfrm>
            <a:off x="793790" y="4575453"/>
            <a:ext cx="11003280" cy="1417320"/>
          </a:xfrm>
          <a:prstGeom prst="rect">
            <a:avLst/>
          </a:prstGeom>
          <a:noFill/>
          <a:ln/>
        </p:spPr>
        <p:txBody>
          <a:bodyPr wrap="square" lIns="0" tIns="0" rIns="0" bIns="0" rtlCol="0" anchor="t"/>
          <a:lstStyle/>
          <a:p>
            <a:pPr algn="ctr" indent="0" marL="0">
              <a:lnSpc>
                <a:spcPts val="2750"/>
              </a:lnSpc>
              <a:buNone/>
            </a:pPr>
            <a:r>
              <a:rPr lang="en-US" sz="2200" b="1" dirty="0">
                <a:solidFill>
                  <a:srgbClr val="006747"/>
                </a:solidFill>
                <a:latin typeface="Noto Serif SC Bold" pitchFamily="34" charset="0"/>
                <a:ea typeface="Noto Serif SC Bold" pitchFamily="34" charset="-122"/>
                <a:cs typeface="Noto Serif SC Bold" pitchFamily="34" charset="-120"/>
              </a:rPr>
              <a:t>To ensure optimal performance and avoid wall interference, the garbage bin's height is set at 20 cm, with top dimensions of at least 10 cm. This design prevents the sensor's detection cone from striking the interior walls, ensuring accurate fill-level measurements.</a:t>
            </a:r>
            <a:endParaRPr lang="en-US" sz="2200" dirty="0"/>
          </a:p>
        </p:txBody>
      </p:sp>
      <p:sp>
        <p:nvSpPr>
          <p:cNvPr id="5" name="Text 3"/>
          <p:cNvSpPr/>
          <p:nvPr/>
        </p:nvSpPr>
        <p:spPr>
          <a:xfrm>
            <a:off x="12358092" y="3262908"/>
            <a:ext cx="1486019"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426012"/>
            <a:ext cx="12415123" cy="708779"/>
          </a:xfrm>
          <a:prstGeom prst="rect">
            <a:avLst/>
          </a:prstGeom>
          <a:noFill/>
          <a:ln/>
        </p:spPr>
        <p:txBody>
          <a:bodyPr wrap="none" lIns="0" tIns="0" rIns="0" bIns="0" rtlCol="0" anchor="t"/>
          <a:lstStyle/>
          <a:p>
            <a:pPr algn="l" indent="0" marL="0">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Conclusion: Advancing Waste Management</a:t>
            </a:r>
            <a:endParaRPr lang="en-US" sz="4450" dirty="0"/>
          </a:p>
        </p:txBody>
      </p:sp>
      <p:sp>
        <p:nvSpPr>
          <p:cNvPr id="3" name="Text 1"/>
          <p:cNvSpPr/>
          <p:nvPr/>
        </p:nvSpPr>
        <p:spPr>
          <a:xfrm>
            <a:off x="793790" y="2588419"/>
            <a:ext cx="13042821" cy="362903"/>
          </a:xfrm>
          <a:prstGeom prst="rect">
            <a:avLst/>
          </a:prstGeom>
          <a:noFill/>
          <a:ln/>
        </p:spPr>
        <p:txBody>
          <a:bodyPr wrap="none" lIns="0" tIns="0" rIns="0" bIns="0" rtlCol="0" anchor="t"/>
          <a:lstStyle/>
          <a:p>
            <a:pPr algn="ctr" indent="0" marL="0">
              <a:lnSpc>
                <a:spcPts val="2850"/>
              </a:lnSpc>
              <a:buNone/>
            </a:pPr>
            <a:r>
              <a:rPr lang="en-US" sz="1750" dirty="0">
                <a:solidFill>
                  <a:srgbClr val="4B4A4A"/>
                </a:solidFill>
                <a:latin typeface="Geist" pitchFamily="34" charset="0"/>
                <a:ea typeface="Geist" pitchFamily="34" charset="-122"/>
                <a:cs typeface="Geist" pitchFamily="34" charset="-120"/>
              </a:rPr>
              <a:t>Our Project also pratially touches other domains of the Techno-morph hack-a-thon.</a:t>
            </a:r>
            <a:endParaRPr lang="en-US" sz="1750" dirty="0"/>
          </a:p>
        </p:txBody>
      </p:sp>
      <p:sp>
        <p:nvSpPr>
          <p:cNvPr id="4" name="Shape 2"/>
          <p:cNvSpPr/>
          <p:nvPr/>
        </p:nvSpPr>
        <p:spPr>
          <a:xfrm>
            <a:off x="793790" y="3206472"/>
            <a:ext cx="6407944" cy="1685092"/>
          </a:xfrm>
          <a:prstGeom prst="roundRect">
            <a:avLst>
              <a:gd name="adj" fmla="val 12115"/>
            </a:avLst>
          </a:prstGeom>
          <a:solidFill>
            <a:srgbClr val="D1EFE4"/>
          </a:solidFill>
          <a:ln w="7620">
            <a:solidFill>
              <a:srgbClr val="B7D5CA"/>
            </a:solidFill>
            <a:prstDash val="solid"/>
          </a:ln>
        </p:spPr>
      </p:sp>
      <p:sp>
        <p:nvSpPr>
          <p:cNvPr id="5" name="Text 3"/>
          <p:cNvSpPr/>
          <p:nvPr/>
        </p:nvSpPr>
        <p:spPr>
          <a:xfrm>
            <a:off x="1028224" y="3440906"/>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Health</a:t>
            </a:r>
            <a:endParaRPr lang="en-US" sz="2200" dirty="0"/>
          </a:p>
        </p:txBody>
      </p:sp>
      <p:sp>
        <p:nvSpPr>
          <p:cNvPr id="6" name="Text 4"/>
          <p:cNvSpPr/>
          <p:nvPr/>
        </p:nvSpPr>
        <p:spPr>
          <a:xfrm>
            <a:off x="1028224" y="3931325"/>
            <a:ext cx="5939076" cy="362903"/>
          </a:xfrm>
          <a:prstGeom prst="rect">
            <a:avLst/>
          </a:prstGeom>
          <a:noFill/>
          <a:ln/>
        </p:spPr>
        <p:txBody>
          <a:bodyPr wrap="non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Proper waste disposal directly corelates to better health.</a:t>
            </a:r>
            <a:endParaRPr lang="en-US" sz="1750" dirty="0"/>
          </a:p>
        </p:txBody>
      </p:sp>
      <p:sp>
        <p:nvSpPr>
          <p:cNvPr id="7" name="Shape 5"/>
          <p:cNvSpPr/>
          <p:nvPr/>
        </p:nvSpPr>
        <p:spPr>
          <a:xfrm>
            <a:off x="7428548" y="3206472"/>
            <a:ext cx="6408063" cy="1685092"/>
          </a:xfrm>
          <a:prstGeom prst="roundRect">
            <a:avLst>
              <a:gd name="adj" fmla="val 12115"/>
            </a:avLst>
          </a:prstGeom>
          <a:solidFill>
            <a:srgbClr val="D1EFE4"/>
          </a:solidFill>
          <a:ln w="7620">
            <a:solidFill>
              <a:srgbClr val="B7D5CA"/>
            </a:solidFill>
            <a:prstDash val="solid"/>
          </a:ln>
        </p:spPr>
      </p:sp>
      <p:sp>
        <p:nvSpPr>
          <p:cNvPr id="8" name="Text 6"/>
          <p:cNvSpPr/>
          <p:nvPr/>
        </p:nvSpPr>
        <p:spPr>
          <a:xfrm>
            <a:off x="7662982" y="3440906"/>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Environmental </a:t>
            </a:r>
            <a:endParaRPr lang="en-US" sz="2200" dirty="0"/>
          </a:p>
        </p:txBody>
      </p:sp>
      <p:sp>
        <p:nvSpPr>
          <p:cNvPr id="9" name="Text 7"/>
          <p:cNvSpPr/>
          <p:nvPr/>
        </p:nvSpPr>
        <p:spPr>
          <a:xfrm>
            <a:off x="7662982" y="3931325"/>
            <a:ext cx="5939195" cy="725805"/>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Again, proper waste management is one of the most crucial step to achieving a healthier environment.</a:t>
            </a:r>
            <a:endParaRPr lang="en-US" sz="1750" dirty="0"/>
          </a:p>
        </p:txBody>
      </p:sp>
      <p:sp>
        <p:nvSpPr>
          <p:cNvPr id="10" name="Shape 8"/>
          <p:cNvSpPr/>
          <p:nvPr/>
        </p:nvSpPr>
        <p:spPr>
          <a:xfrm>
            <a:off x="793790" y="5118378"/>
            <a:ext cx="6407944" cy="1685092"/>
          </a:xfrm>
          <a:prstGeom prst="roundRect">
            <a:avLst>
              <a:gd name="adj" fmla="val 12115"/>
            </a:avLst>
          </a:prstGeom>
          <a:solidFill>
            <a:srgbClr val="D1EFE4"/>
          </a:solidFill>
          <a:ln w="7620">
            <a:solidFill>
              <a:srgbClr val="B7D5CA"/>
            </a:solidFill>
            <a:prstDash val="solid"/>
          </a:ln>
        </p:spPr>
      </p:sp>
      <p:sp>
        <p:nvSpPr>
          <p:cNvPr id="11" name="Text 9"/>
          <p:cNvSpPr/>
          <p:nvPr/>
        </p:nvSpPr>
        <p:spPr>
          <a:xfrm>
            <a:off x="1028224" y="535281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Automation</a:t>
            </a:r>
            <a:endParaRPr lang="en-US" sz="2200" dirty="0"/>
          </a:p>
        </p:txBody>
      </p:sp>
      <p:sp>
        <p:nvSpPr>
          <p:cNvPr id="12" name="Text 10"/>
          <p:cNvSpPr/>
          <p:nvPr/>
        </p:nvSpPr>
        <p:spPr>
          <a:xfrm>
            <a:off x="1028224" y="5843230"/>
            <a:ext cx="5939076" cy="725805"/>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This project also simulates robotic automation along with AI assistance. </a:t>
            </a:r>
            <a:endParaRPr lang="en-US" sz="1750" dirty="0"/>
          </a:p>
        </p:txBody>
      </p:sp>
      <p:sp>
        <p:nvSpPr>
          <p:cNvPr id="13" name="Shape 11"/>
          <p:cNvSpPr/>
          <p:nvPr/>
        </p:nvSpPr>
        <p:spPr>
          <a:xfrm>
            <a:off x="7428548" y="5118378"/>
            <a:ext cx="6408063" cy="1685092"/>
          </a:xfrm>
          <a:prstGeom prst="roundRect">
            <a:avLst>
              <a:gd name="adj" fmla="val 12115"/>
            </a:avLst>
          </a:prstGeom>
          <a:solidFill>
            <a:srgbClr val="D1EFE4"/>
          </a:solidFill>
          <a:ln w="7620">
            <a:solidFill>
              <a:srgbClr val="B7D5CA"/>
            </a:solidFill>
            <a:prstDash val="solid"/>
          </a:ln>
        </p:spPr>
      </p:sp>
      <p:sp>
        <p:nvSpPr>
          <p:cNvPr id="14" name="Text 12"/>
          <p:cNvSpPr/>
          <p:nvPr/>
        </p:nvSpPr>
        <p:spPr>
          <a:xfrm>
            <a:off x="7662982" y="535281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Sustainability </a:t>
            </a:r>
            <a:endParaRPr lang="en-US" sz="2200" dirty="0"/>
          </a:p>
        </p:txBody>
      </p:sp>
      <p:sp>
        <p:nvSpPr>
          <p:cNvPr id="15" name="Text 13"/>
          <p:cNvSpPr/>
          <p:nvPr/>
        </p:nvSpPr>
        <p:spPr>
          <a:xfrm>
            <a:off x="7662982" y="5843230"/>
            <a:ext cx="5939195" cy="725805"/>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Proper waste management encourages recycling which in return promotes sustainability. </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976920"/>
          </a:xfrm>
          <a:prstGeom prst="rect">
            <a:avLst/>
          </a:prstGeom>
        </p:spPr>
      </p:pic>
      <p:sp>
        <p:nvSpPr>
          <p:cNvPr id="3" name="Text 0"/>
          <p:cNvSpPr/>
          <p:nvPr/>
        </p:nvSpPr>
        <p:spPr>
          <a:xfrm>
            <a:off x="793790" y="4021336"/>
            <a:ext cx="8023860" cy="708779"/>
          </a:xfrm>
          <a:prstGeom prst="rect">
            <a:avLst/>
          </a:prstGeom>
          <a:noFill/>
          <a:ln/>
        </p:spPr>
        <p:txBody>
          <a:bodyPr wrap="none" lIns="0" tIns="0" rIns="0" bIns="0" rtlCol="0" anchor="t"/>
          <a:lstStyle/>
          <a:p>
            <a:pPr algn="l" indent="0" marL="0">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We Are Open to Suggestions</a:t>
            </a:r>
            <a:endParaRPr lang="en-US" sz="4450" dirty="0"/>
          </a:p>
        </p:txBody>
      </p:sp>
      <p:sp>
        <p:nvSpPr>
          <p:cNvPr id="4" name="Text 1"/>
          <p:cNvSpPr/>
          <p:nvPr/>
        </p:nvSpPr>
        <p:spPr>
          <a:xfrm>
            <a:off x="793790" y="5070277"/>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Thank you for your time and attention.</a:t>
            </a:r>
            <a:endParaRPr lang="en-US" sz="1750" dirty="0"/>
          </a:p>
        </p:txBody>
      </p:sp>
      <p:sp>
        <p:nvSpPr>
          <p:cNvPr id="5" name="Text 2"/>
          <p:cNvSpPr/>
          <p:nvPr/>
        </p:nvSpPr>
        <p:spPr>
          <a:xfrm>
            <a:off x="793790" y="5773341"/>
            <a:ext cx="7078385" cy="566976"/>
          </a:xfrm>
          <a:prstGeom prst="rect">
            <a:avLst/>
          </a:prstGeom>
          <a:noFill/>
          <a:ln/>
        </p:spPr>
        <p:txBody>
          <a:bodyPr wrap="none" lIns="0" tIns="0" rIns="0" bIns="0" rtlCol="0" anchor="t"/>
          <a:lstStyle/>
          <a:p>
            <a:pPr algn="l" indent="0" marL="0">
              <a:lnSpc>
                <a:spcPts val="4450"/>
              </a:lnSpc>
              <a:buNone/>
            </a:pPr>
            <a:r>
              <a:rPr lang="en-US" sz="3550" b="1" dirty="0">
                <a:solidFill>
                  <a:srgbClr val="006747"/>
                </a:solidFill>
                <a:latin typeface="Noto Serif SC Bold" pitchFamily="34" charset="0"/>
                <a:ea typeface="Noto Serif SC Bold" pitchFamily="34" charset="-122"/>
                <a:cs typeface="Noto Serif SC Bold" pitchFamily="34" charset="-120"/>
              </a:rPr>
              <a:t>All the code is provided below:</a:t>
            </a:r>
            <a:endParaRPr lang="en-US" sz="3550" dirty="0"/>
          </a:p>
        </p:txBody>
      </p:sp>
      <p:sp>
        <p:nvSpPr>
          <p:cNvPr id="6" name="Text 3"/>
          <p:cNvSpPr/>
          <p:nvPr/>
        </p:nvSpPr>
        <p:spPr>
          <a:xfrm>
            <a:off x="793790" y="6680478"/>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Github Repository</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2025-07-19T06:05:41Z</dcterms:created>
  <dcterms:modified xsi:type="dcterms:W3CDTF">2025-07-19T06:05:41Z</dcterms:modified>
</cp:coreProperties>
</file>